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5" r:id="rId6"/>
    <p:sldId id="259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97052-9E5E-46C4-BE4F-46DCA0CEF809}" type="datetimeFigureOut">
              <a:rPr lang="en-US" smtClean="0"/>
              <a:t>2/23/2010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F5E4E-9676-4361-81A3-96F1A4554D6E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443B39-20CC-4B18-A179-76E7B3BEE7ED}" type="slidenum">
              <a:rPr lang="en-NZ" smtClean="0"/>
              <a:pPr>
                <a:defRPr/>
              </a:pPr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NZ" smtClean="0"/>
              <a:t>di= -0.52m, m = 0.13, hi = 0.156m</a:t>
            </a:r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BD6162-5743-45D7-8096-B0835A50BD57}" type="slidenum">
              <a:rPr lang="en-NZ" smtClean="0"/>
              <a:pPr/>
              <a:t>14</a:t>
            </a:fld>
            <a:endParaRPr lang="en-N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27380-2688-4E09-82F3-BF666B697EC5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36F1C93-6B14-4F39-B0DA-CE0E4E023011}" type="datetimeFigureOut">
              <a:rPr lang="en-US" smtClean="0"/>
              <a:pPr/>
              <a:t>2/23/2010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AEDE91E-C922-4EC5-8926-5D3790DCCFBB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8077200" cy="1673352"/>
          </a:xfrm>
        </p:spPr>
        <p:txBody>
          <a:bodyPr/>
          <a:lstStyle/>
          <a:p>
            <a:r>
              <a:rPr lang="en-NZ" dirty="0" smtClean="0"/>
              <a:t>Mirror Formula Calculations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8F9AD9-0D7E-4D01-85A2-E9862ED31974}" type="slidenum">
              <a:rPr lang="en-NZ"/>
              <a:pPr>
                <a:defRPr/>
              </a:pPr>
              <a:t>10</a:t>
            </a:fld>
            <a:endParaRPr lang="en-NZ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dirty="0" smtClean="0"/>
              <a:t> More Mirror </a:t>
            </a:r>
            <a:r>
              <a:rPr lang="en-NZ" dirty="0" smtClean="0"/>
              <a:t>Formulae</a:t>
            </a:r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1571612"/>
            <a:ext cx="7827963" cy="42259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NZ" dirty="0" smtClean="0"/>
              <a:t>Newton’s </a:t>
            </a:r>
            <a:r>
              <a:rPr lang="en-NZ" dirty="0" smtClean="0"/>
              <a:t>Formula is an alternative formula to use:</a:t>
            </a:r>
            <a:endParaRPr lang="en-NZ" dirty="0" smtClean="0"/>
          </a:p>
          <a:p>
            <a:pPr eaLnBrk="1" hangingPunct="1">
              <a:lnSpc>
                <a:spcPct val="90000"/>
              </a:lnSpc>
            </a:pPr>
            <a:endParaRPr lang="en-NZ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NZ" dirty="0" smtClean="0"/>
          </a:p>
          <a:p>
            <a:pPr eaLnBrk="1" hangingPunct="1">
              <a:lnSpc>
                <a:spcPct val="90000"/>
              </a:lnSpc>
            </a:pPr>
            <a:endParaRPr lang="en-NZ" dirty="0" smtClean="0"/>
          </a:p>
          <a:p>
            <a:pPr eaLnBrk="1" hangingPunct="1">
              <a:lnSpc>
                <a:spcPct val="90000"/>
              </a:lnSpc>
            </a:pPr>
            <a:r>
              <a:rPr lang="en-NZ" dirty="0" smtClean="0"/>
              <a:t>S</a:t>
            </a:r>
            <a:r>
              <a:rPr lang="en-NZ" baseline="-25000" dirty="0" smtClean="0"/>
              <a:t>i</a:t>
            </a:r>
            <a:r>
              <a:rPr lang="en-NZ" dirty="0" smtClean="0"/>
              <a:t>=distance </a:t>
            </a:r>
            <a:r>
              <a:rPr lang="en-NZ" dirty="0" smtClean="0"/>
              <a:t>from focal point to </a:t>
            </a:r>
            <a:r>
              <a:rPr lang="en-NZ" dirty="0" smtClean="0"/>
              <a:t>image</a:t>
            </a:r>
          </a:p>
          <a:p>
            <a:pPr eaLnBrk="1" hangingPunct="1">
              <a:lnSpc>
                <a:spcPct val="90000"/>
              </a:lnSpc>
            </a:pPr>
            <a:r>
              <a:rPr lang="en-NZ" dirty="0" smtClean="0"/>
              <a:t>So = distance from focal point to object</a:t>
            </a:r>
          </a:p>
          <a:p>
            <a:pPr eaLnBrk="1" hangingPunct="1">
              <a:lnSpc>
                <a:spcPct val="90000"/>
              </a:lnSpc>
              <a:buNone/>
            </a:pPr>
            <a:endParaRPr lang="en-NZ" dirty="0" smtClean="0"/>
          </a:p>
          <a:p>
            <a:pPr eaLnBrk="1" hangingPunct="1">
              <a:lnSpc>
                <a:spcPct val="90000"/>
              </a:lnSpc>
            </a:pPr>
            <a:r>
              <a:rPr lang="en-NZ" dirty="0" smtClean="0"/>
              <a:t>All distances are positive but care must be taken calculating S</a:t>
            </a:r>
            <a:r>
              <a:rPr lang="en-NZ" baseline="-25000" dirty="0" smtClean="0"/>
              <a:t>i</a:t>
            </a:r>
            <a:r>
              <a:rPr lang="en-NZ" baseline="30000" dirty="0" smtClean="0"/>
              <a:t> </a:t>
            </a:r>
            <a:r>
              <a:rPr lang="en-NZ" dirty="0" smtClean="0"/>
              <a:t>or S</a:t>
            </a:r>
            <a:r>
              <a:rPr lang="en-NZ" baseline="-25000" dirty="0" smtClean="0"/>
              <a:t>o</a:t>
            </a:r>
            <a:r>
              <a:rPr lang="en-NZ" dirty="0" smtClean="0"/>
              <a:t>. It is usually necessary to sketch a ray diagram to check.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239700" y="2428868"/>
          <a:ext cx="4348416" cy="890589"/>
        </p:xfrm>
        <a:graphic>
          <a:graphicData uri="http://schemas.openxmlformats.org/presentationml/2006/ole">
            <p:oleObj spid="_x0000_s18434" name="Equation" r:id="rId4" imgW="6220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643050"/>
            <a:ext cx="8301038" cy="1357322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Magnification can be calculated from the formula</a:t>
            </a:r>
            <a:endParaRPr lang="en-NZ" dirty="0"/>
          </a:p>
        </p:txBody>
      </p:sp>
      <p:graphicFrame>
        <p:nvGraphicFramePr>
          <p:cNvPr id="19458" name="Object 5"/>
          <p:cNvGraphicFramePr>
            <a:graphicFrameLocks noChangeAspect="1"/>
          </p:cNvGraphicFramePr>
          <p:nvPr>
            <p:ph idx="1"/>
          </p:nvPr>
        </p:nvGraphicFramePr>
        <p:xfrm>
          <a:off x="1643042" y="3143248"/>
          <a:ext cx="5849512" cy="2286016"/>
        </p:xfrm>
        <a:graphic>
          <a:graphicData uri="http://schemas.openxmlformats.org/presentationml/2006/ole">
            <p:oleObj spid="_x0000_s19458" name="Equation" r:id="rId3" imgW="110484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3D368C-58C1-4635-9410-4DFE02A65DA4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Application</a:t>
            </a:r>
            <a:endParaRPr lang="en-GB" smtClean="0"/>
          </a:p>
        </p:txBody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000108"/>
            <a:ext cx="7772400" cy="56165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NZ" dirty="0" smtClean="0"/>
              <a:t>Question 2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A candle flame is located 50 cm in front of a concave spherical mirror of radius of curvature 78 cm. 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a) Find the position of the image.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b) What type of image is formed?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c) What is the magnification of the image?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d) Draw a ray diagram to prove you answer.</a:t>
            </a: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252728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5043502"/>
          </a:xfrm>
          <a:solidFill>
            <a:schemeClr val="tx1"/>
          </a:solidFill>
          <a:ln>
            <a:solidFill>
              <a:schemeClr val="accent1"/>
            </a:solidFill>
          </a:ln>
        </p:spPr>
        <p:txBody>
          <a:bodyPr/>
          <a:lstStyle/>
          <a:p>
            <a:pPr lvl="0"/>
            <a:r>
              <a:rPr lang="en-NZ" dirty="0" smtClean="0">
                <a:solidFill>
                  <a:schemeClr val="bg1"/>
                </a:solidFill>
              </a:rPr>
              <a:t>Find the position of the image.</a:t>
            </a:r>
          </a:p>
          <a:p>
            <a:endParaRPr lang="en-NZ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84922" y="5841978"/>
            <a:ext cx="1905000" cy="457200"/>
          </a:xfrm>
          <a:noFill/>
        </p:spPr>
        <p:txBody>
          <a:bodyPr/>
          <a:lstStyle/>
          <a:p>
            <a:fld id="{5D021CDB-C186-4187-9AC3-D1F9B84D767B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42910" y="285728"/>
            <a:ext cx="7772400" cy="1160463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Now use Newton’s Formula!</a:t>
            </a: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AutoNum type="alphaLcParenR"/>
              <a:tabLst/>
              <a:defRPr/>
            </a:pP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57224" y="1857364"/>
            <a:ext cx="41767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800" dirty="0">
                <a:solidFill>
                  <a:schemeClr val="bg1"/>
                </a:solidFill>
              </a:rPr>
              <a:t>S</a:t>
            </a:r>
            <a:r>
              <a:rPr lang="en-NZ" sz="2800" baseline="-25000" dirty="0">
                <a:solidFill>
                  <a:schemeClr val="bg1"/>
                </a:solidFill>
              </a:rPr>
              <a:t>o</a:t>
            </a:r>
            <a:r>
              <a:rPr lang="en-NZ" sz="2800" dirty="0">
                <a:solidFill>
                  <a:schemeClr val="bg1"/>
                </a:solidFill>
              </a:rPr>
              <a:t> = d</a:t>
            </a:r>
            <a:r>
              <a:rPr lang="en-NZ" sz="2800" baseline="-25000" dirty="0">
                <a:solidFill>
                  <a:schemeClr val="bg1"/>
                </a:solidFill>
              </a:rPr>
              <a:t>o</a:t>
            </a:r>
            <a:r>
              <a:rPr lang="en-NZ" sz="2800" dirty="0">
                <a:solidFill>
                  <a:schemeClr val="bg1"/>
                </a:solidFill>
              </a:rPr>
              <a:t> – f = 8cm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5786" y="2357430"/>
            <a:ext cx="79216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800" dirty="0">
                <a:solidFill>
                  <a:schemeClr val="bg1"/>
                </a:solidFill>
              </a:rPr>
              <a:t>S</a:t>
            </a:r>
            <a:r>
              <a:rPr lang="en-NZ" sz="2800" baseline="-25000" dirty="0">
                <a:solidFill>
                  <a:schemeClr val="bg1"/>
                </a:solidFill>
              </a:rPr>
              <a:t>i </a:t>
            </a:r>
            <a:r>
              <a:rPr lang="en-NZ" sz="2800" dirty="0">
                <a:solidFill>
                  <a:schemeClr val="bg1"/>
                </a:solidFill>
              </a:rPr>
              <a:t>= f</a:t>
            </a:r>
            <a:r>
              <a:rPr lang="en-NZ" sz="2800" baseline="30000" dirty="0">
                <a:solidFill>
                  <a:schemeClr val="bg1"/>
                </a:solidFill>
              </a:rPr>
              <a:t>2</a:t>
            </a:r>
            <a:r>
              <a:rPr lang="en-NZ" sz="2800" dirty="0">
                <a:solidFill>
                  <a:schemeClr val="bg1"/>
                </a:solidFill>
              </a:rPr>
              <a:t>/S</a:t>
            </a:r>
            <a:r>
              <a:rPr lang="en-NZ" sz="2800" baseline="-25000" dirty="0">
                <a:solidFill>
                  <a:schemeClr val="bg1"/>
                </a:solidFill>
              </a:rPr>
              <a:t>o</a:t>
            </a:r>
            <a:r>
              <a:rPr lang="en-NZ" sz="2800" dirty="0">
                <a:solidFill>
                  <a:schemeClr val="bg1"/>
                </a:solidFill>
              </a:rPr>
              <a:t> = (4cm)</a:t>
            </a:r>
            <a:r>
              <a:rPr lang="en-NZ" sz="2800" baseline="30000" dirty="0">
                <a:solidFill>
                  <a:schemeClr val="bg1"/>
                </a:solidFill>
              </a:rPr>
              <a:t>2</a:t>
            </a:r>
            <a:r>
              <a:rPr lang="en-NZ" sz="2800" dirty="0">
                <a:solidFill>
                  <a:schemeClr val="bg1"/>
                </a:solidFill>
              </a:rPr>
              <a:t>/(8cm) = 2 cm from focal point…and thus 6 cm from the mirror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00100" y="4429132"/>
            <a:ext cx="54006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800" dirty="0">
                <a:solidFill>
                  <a:schemeClr val="bg1"/>
                </a:solidFill>
              </a:rPr>
              <a:t>m = f/s</a:t>
            </a:r>
            <a:r>
              <a:rPr lang="en-NZ" sz="2800" baseline="-25000" dirty="0">
                <a:solidFill>
                  <a:schemeClr val="bg1"/>
                </a:solidFill>
              </a:rPr>
              <a:t>o </a:t>
            </a:r>
            <a:r>
              <a:rPr lang="en-NZ" sz="2800" dirty="0">
                <a:solidFill>
                  <a:schemeClr val="bg1"/>
                </a:solidFill>
              </a:rPr>
              <a:t> = 4cm/8cm = 1/2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1472" y="3500438"/>
            <a:ext cx="5187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NZ" sz="3200" dirty="0">
                <a:solidFill>
                  <a:schemeClr val="bg1"/>
                </a:solidFill>
              </a:rPr>
              <a:t>b) Find the image’s height.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00100" y="4929198"/>
            <a:ext cx="68405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800" dirty="0">
                <a:solidFill>
                  <a:schemeClr val="bg1"/>
                </a:solidFill>
              </a:rPr>
              <a:t>m = h</a:t>
            </a:r>
            <a:r>
              <a:rPr lang="en-NZ" sz="2800" baseline="-25000" dirty="0">
                <a:solidFill>
                  <a:schemeClr val="bg1"/>
                </a:solidFill>
              </a:rPr>
              <a:t>i</a:t>
            </a:r>
            <a:r>
              <a:rPr lang="en-NZ" sz="2800" dirty="0">
                <a:solidFill>
                  <a:schemeClr val="bg1"/>
                </a:solidFill>
              </a:rPr>
              <a:t> / h</a:t>
            </a:r>
            <a:r>
              <a:rPr lang="en-NZ" sz="2800" baseline="-25000" dirty="0">
                <a:solidFill>
                  <a:schemeClr val="bg1"/>
                </a:solidFill>
              </a:rPr>
              <a:t>o</a:t>
            </a:r>
            <a:r>
              <a:rPr lang="en-NZ" sz="2800" dirty="0">
                <a:solidFill>
                  <a:schemeClr val="bg1"/>
                </a:solidFill>
              </a:rPr>
              <a:t> thus h</a:t>
            </a:r>
            <a:r>
              <a:rPr lang="en-NZ" sz="2800" baseline="-25000" dirty="0">
                <a:solidFill>
                  <a:schemeClr val="bg1"/>
                </a:solidFill>
              </a:rPr>
              <a:t>i</a:t>
            </a:r>
            <a:r>
              <a:rPr lang="en-NZ" sz="2800" dirty="0">
                <a:solidFill>
                  <a:schemeClr val="bg1"/>
                </a:solidFill>
              </a:rPr>
              <a:t> = m h</a:t>
            </a:r>
            <a:r>
              <a:rPr lang="en-NZ" sz="2800" baseline="-25000" dirty="0">
                <a:solidFill>
                  <a:schemeClr val="bg1"/>
                </a:solidFill>
              </a:rPr>
              <a:t>o</a:t>
            </a:r>
            <a:r>
              <a:rPr lang="en-NZ" sz="2800" dirty="0">
                <a:solidFill>
                  <a:schemeClr val="bg1"/>
                </a:solidFill>
              </a:rPr>
              <a:t> = ½ (2cm) = 1 cm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00100" y="5643578"/>
            <a:ext cx="828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800" dirty="0">
                <a:solidFill>
                  <a:schemeClr val="bg1"/>
                </a:solidFill>
              </a:rPr>
              <a:t>Thus both formulae give the same answers!!!!</a:t>
            </a:r>
            <a:endParaRPr lang="en-GB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AC680C-2900-4596-8F1C-4104B1981A5A}" type="slidenum">
              <a:rPr lang="en-GB" smtClean="0"/>
              <a:pPr/>
              <a:t>14</a:t>
            </a:fld>
            <a:endParaRPr lang="en-GB" smtClean="0"/>
          </a:p>
        </p:txBody>
      </p:sp>
      <p:graphicFrame>
        <p:nvGraphicFramePr>
          <p:cNvPr id="3074" name="Object 11"/>
          <p:cNvGraphicFramePr>
            <a:graphicFrameLocks noChangeAspect="1"/>
          </p:cNvGraphicFramePr>
          <p:nvPr/>
        </p:nvGraphicFramePr>
        <p:xfrm>
          <a:off x="142844" y="0"/>
          <a:ext cx="2319973" cy="1882771"/>
        </p:xfrm>
        <a:graphic>
          <a:graphicData uri="http://schemas.openxmlformats.org/presentationml/2006/ole">
            <p:oleObj spid="_x0000_s20482" name="Bitmap Image" r:id="rId4" imgW="2172003" imgH="1762371" progId="Paint.Picture">
              <p:embed/>
            </p:oleObj>
          </a:graphicData>
        </a:graphic>
      </p:graphicFrame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NZ" dirty="0" smtClean="0"/>
              <a:t>Application </a:t>
            </a:r>
            <a:endParaRPr lang="en-GB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857364"/>
            <a:ext cx="8175625" cy="465296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NZ" sz="2800" dirty="0" smtClean="0"/>
              <a:t>                           Question 4</a:t>
            </a:r>
          </a:p>
          <a:p>
            <a:pPr marL="609600" indent="-609600" eaLnBrk="1" hangingPunct="1">
              <a:buFontTx/>
              <a:buNone/>
            </a:pPr>
            <a:r>
              <a:rPr lang="en-NZ" sz="2800" dirty="0" smtClean="0"/>
              <a:t>While driving to Taylor’s Mistake, I noticed a convex mirror on a sharp corner.  My 1.2m tall car was 4.0 m away from the mirror and the focal length of the mirror was 0.60 m.</a:t>
            </a:r>
          </a:p>
          <a:p>
            <a:pPr marL="609600" indent="-609600" eaLnBrk="1" hangingPunct="1">
              <a:buFontTx/>
              <a:buAutoNum type="alphaLcParenR"/>
            </a:pPr>
            <a:r>
              <a:rPr lang="en-NZ" sz="2800" dirty="0" smtClean="0"/>
              <a:t>Draw a ray diagram to find the nature (real or virtual) of the image.</a:t>
            </a:r>
            <a:endParaRPr lang="en-GB" sz="2800" dirty="0" smtClean="0"/>
          </a:p>
          <a:p>
            <a:pPr marL="609600" indent="-609600" eaLnBrk="1" hangingPunct="1">
              <a:buFontTx/>
              <a:buAutoNum type="alphaLcParenR"/>
            </a:pPr>
            <a:r>
              <a:rPr lang="en-NZ" sz="2800" dirty="0" smtClean="0"/>
              <a:t>Find the position and size of the image formed using Descartes’ or Newton’s Formulae.</a:t>
            </a:r>
          </a:p>
        </p:txBody>
      </p:sp>
      <p:pic>
        <p:nvPicPr>
          <p:cNvPr id="3078" name="Picture 8" descr="Traffic_Convex_Mirror"/>
          <p:cNvPicPr>
            <a:picLocks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6657975" y="0"/>
            <a:ext cx="2486025" cy="24860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4800" dirty="0" smtClean="0"/>
              <a:t>Descartes’ Formula</a:t>
            </a:r>
            <a:endParaRPr lang="en-NZ" dirty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1357289" y="1857364"/>
          <a:ext cx="3960607" cy="2071702"/>
        </p:xfrm>
        <a:graphic>
          <a:graphicData uri="http://schemas.openxmlformats.org/presentationml/2006/ole">
            <p:oleObj spid="_x0000_s1026" name="Equation" r:id="rId3" imgW="825480" imgH="431640" progId="Equation.3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1000100" y="4286256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800" b="1" dirty="0" err="1" smtClean="0"/>
              <a:t>d</a:t>
            </a:r>
            <a:r>
              <a:rPr lang="en-NZ" sz="2800" b="1" baseline="-25000" dirty="0" err="1" smtClean="0"/>
              <a:t>i</a:t>
            </a:r>
            <a:r>
              <a:rPr lang="en-NZ" sz="2800" b="1" baseline="-25000" dirty="0" smtClean="0"/>
              <a:t> </a:t>
            </a:r>
            <a:r>
              <a:rPr lang="en-NZ" sz="2800" dirty="0" smtClean="0"/>
              <a:t>= distance from mirror to image or object</a:t>
            </a:r>
          </a:p>
          <a:p>
            <a:r>
              <a:rPr lang="en-NZ" sz="2800" b="1" dirty="0" smtClean="0"/>
              <a:t>d</a:t>
            </a:r>
            <a:r>
              <a:rPr lang="en-NZ" sz="2800" b="1" baseline="-25000" dirty="0" smtClean="0"/>
              <a:t>o</a:t>
            </a:r>
            <a:r>
              <a:rPr lang="en-NZ" sz="2800" b="1" dirty="0" smtClean="0"/>
              <a:t> </a:t>
            </a:r>
            <a:r>
              <a:rPr lang="en-NZ" sz="2800" dirty="0" smtClean="0"/>
              <a:t>= distance from mirror to the object</a:t>
            </a:r>
          </a:p>
          <a:p>
            <a:endParaRPr lang="en-NZ" sz="2800" dirty="0" smtClean="0"/>
          </a:p>
          <a:p>
            <a:r>
              <a:rPr lang="en-NZ" sz="2800" dirty="0" smtClean="0"/>
              <a:t>Distances behind the mirror are negative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38A787-EAE9-4FF6-97EC-A334A0A693EA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z="4000" smtClean="0"/>
              <a:t>Application of Descartes’ formula</a:t>
            </a:r>
            <a:endParaRPr lang="en-GB" sz="4000" smtClean="0"/>
          </a:p>
        </p:txBody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571612"/>
            <a:ext cx="7989887" cy="50434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NZ" dirty="0" smtClean="0"/>
              <a:t>Question 1</a:t>
            </a:r>
          </a:p>
          <a:p>
            <a:pPr eaLnBrk="1" hangingPunct="1">
              <a:buFontTx/>
              <a:buNone/>
            </a:pPr>
            <a:r>
              <a:rPr lang="en-NZ" dirty="0" smtClean="0"/>
              <a:t>An object 2 cm high is placed 12 cm in front of a concave mirror of focal length 4 cm.  </a:t>
            </a:r>
          </a:p>
          <a:p>
            <a:pPr eaLnBrk="1" hangingPunct="1">
              <a:buFontTx/>
              <a:buNone/>
            </a:pPr>
            <a:endParaRPr lang="en-NZ" dirty="0" smtClean="0"/>
          </a:p>
          <a:p>
            <a:pPr eaLnBrk="1" hangingPunct="1">
              <a:buFontTx/>
              <a:buNone/>
            </a:pPr>
            <a:r>
              <a:rPr lang="en-NZ" dirty="0" smtClean="0"/>
              <a:t>a) Using Descartes’ formula, find the position of the image.</a:t>
            </a:r>
          </a:p>
        </p:txBody>
      </p:sp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1547813" y="4076700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solidFill>
                <a:schemeClr val="bg1"/>
              </a:solidFill>
            </a:endParaRPr>
          </a:p>
        </p:txBody>
      </p:sp>
      <p:sp>
        <p:nvSpPr>
          <p:cNvPr id="72710" name="Text Box 5"/>
          <p:cNvSpPr txBox="1">
            <a:spLocks noChangeArrowheads="1"/>
          </p:cNvSpPr>
          <p:nvPr/>
        </p:nvSpPr>
        <p:spPr bwMode="auto">
          <a:xfrm>
            <a:off x="5435600" y="4005263"/>
            <a:ext cx="370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Answer: to calculate </a:t>
            </a:r>
            <a:r>
              <a:rPr lang="en-NZ" dirty="0" err="1" smtClean="0"/>
              <a:t>d</a:t>
            </a:r>
            <a:r>
              <a:rPr lang="en-NZ" baseline="-25000" dirty="0" err="1" smtClean="0"/>
              <a:t>i</a:t>
            </a:r>
            <a:endParaRPr lang="en-NZ" baseline="-2500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idx="1"/>
          </p:nvPr>
        </p:nvSpPr>
        <p:spPr bwMode="auto"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NZ" sz="4000" b="1" dirty="0" smtClean="0"/>
              <a:t>1/f = 1/d</a:t>
            </a:r>
            <a:r>
              <a:rPr lang="en-NZ" sz="4000" b="1" baseline="-25000" dirty="0" smtClean="0"/>
              <a:t>i</a:t>
            </a:r>
            <a:r>
              <a:rPr lang="en-NZ" sz="4000" b="1" dirty="0" smtClean="0"/>
              <a:t> + 1/d</a:t>
            </a:r>
            <a:r>
              <a:rPr lang="en-NZ" sz="4000" b="1" baseline="-25000" dirty="0" smtClean="0"/>
              <a:t>o</a:t>
            </a:r>
            <a:r>
              <a:rPr lang="en-NZ" sz="4000" b="1" dirty="0" smtClean="0"/>
              <a:t> </a:t>
            </a:r>
            <a:endParaRPr lang="en-NZ" dirty="0" smtClean="0"/>
          </a:p>
          <a:p>
            <a:r>
              <a:rPr lang="en-NZ" sz="3600" b="1" dirty="0" smtClean="0"/>
              <a:t>1/d</a:t>
            </a:r>
            <a:r>
              <a:rPr lang="en-NZ" sz="3600" b="1" baseline="-25000" dirty="0" smtClean="0"/>
              <a:t>i</a:t>
            </a:r>
            <a:r>
              <a:rPr lang="en-NZ" sz="3600" b="1" dirty="0" smtClean="0"/>
              <a:t> = 1/f – 1/d</a:t>
            </a:r>
            <a:r>
              <a:rPr lang="en-NZ" sz="3600" b="1" baseline="-25000" dirty="0" smtClean="0"/>
              <a:t>o</a:t>
            </a:r>
          </a:p>
          <a:p>
            <a:r>
              <a:rPr lang="en-NZ" sz="3600" b="1" baseline="-25000" dirty="0" smtClean="0"/>
              <a:t> </a:t>
            </a:r>
            <a:r>
              <a:rPr lang="en-NZ" sz="3600" b="1" dirty="0" smtClean="0"/>
              <a:t>      </a:t>
            </a:r>
          </a:p>
          <a:p>
            <a:r>
              <a:rPr lang="en-NZ" sz="3600" b="1" dirty="0" smtClean="0"/>
              <a:t>= ¼ cm – 1/12 cm</a:t>
            </a:r>
          </a:p>
          <a:p>
            <a:r>
              <a:rPr lang="en-NZ" b="1" dirty="0" smtClean="0"/>
              <a:t>1/d</a:t>
            </a:r>
            <a:r>
              <a:rPr lang="en-NZ" b="1" baseline="-25000" dirty="0" smtClean="0"/>
              <a:t>i</a:t>
            </a:r>
            <a:r>
              <a:rPr lang="en-NZ" b="1" dirty="0" smtClean="0"/>
              <a:t> = 1/6 cm</a:t>
            </a:r>
          </a:p>
          <a:p>
            <a:endParaRPr lang="en-NZ" dirty="0" smtClean="0"/>
          </a:p>
          <a:p>
            <a:r>
              <a:rPr lang="en-NZ" sz="3600" b="1" dirty="0" err="1" smtClean="0"/>
              <a:t>d</a:t>
            </a:r>
            <a:r>
              <a:rPr lang="en-NZ" sz="3600" b="1" baseline="-25000" dirty="0" err="1" smtClean="0"/>
              <a:t>i</a:t>
            </a:r>
            <a:r>
              <a:rPr lang="en-NZ" sz="3600" b="1" dirty="0" smtClean="0"/>
              <a:t>  = 6 cm</a:t>
            </a:r>
            <a:endParaRPr lang="en-GB" sz="3600" b="1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B3049A-2429-4CD1-B330-76DB5579D445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77827" name="Rectangle 4"/>
          <p:cNvSpPr>
            <a:spLocks noChangeArrowheads="1"/>
          </p:cNvSpPr>
          <p:nvPr/>
        </p:nvSpPr>
        <p:spPr bwMode="auto">
          <a:xfrm>
            <a:off x="250825" y="1196975"/>
            <a:ext cx="8893175" cy="5472113"/>
          </a:xfrm>
          <a:prstGeom prst="rect">
            <a:avLst/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NZ" sz="6000" dirty="0" smtClean="0"/>
              <a:t>Distances to virtual images are negative when using Descartes’ formula!</a:t>
            </a:r>
            <a:endParaRPr lang="en-GB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58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To calculate magnification</a:t>
            </a:r>
            <a:endParaRPr lang="en-NZ" dirty="0"/>
          </a:p>
        </p:txBody>
      </p:sp>
      <p:graphicFrame>
        <p:nvGraphicFramePr>
          <p:cNvPr id="2052" name="Object 5"/>
          <p:cNvGraphicFramePr>
            <a:graphicFrameLocks noChangeAspect="1"/>
          </p:cNvGraphicFramePr>
          <p:nvPr/>
        </p:nvGraphicFramePr>
        <p:xfrm>
          <a:off x="2000231" y="2000240"/>
          <a:ext cx="4584587" cy="2571768"/>
        </p:xfrm>
        <a:graphic>
          <a:graphicData uri="http://schemas.openxmlformats.org/presentationml/2006/ole">
            <p:oleObj spid="_x0000_s2052" name="Equation" r:id="rId3" imgW="799920" imgH="431640" progId="Equation.3">
              <p:embed/>
            </p:oleObj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From the previous question ‘An object 2 cm high is placed 12 cm in front of a concave mirror of focal length 4 cm’.  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57224" y="3500438"/>
            <a:ext cx="7443782" cy="1328726"/>
          </a:xfrm>
          <a:prstGeom prst="rect">
            <a:avLst/>
          </a:prstGeom>
        </p:spPr>
        <p:txBody>
          <a:bodyPr vert="horz" lIns="54864" tIns="91440" rtlCol="0">
            <a:normAutofit fontScale="9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Find the image’s height.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c) Draw a ray diagram to prove your answer.</a:t>
            </a:r>
            <a:endParaRPr kumimoji="0" lang="en-GB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endParaRPr kumimoji="0" lang="en-NZ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Answer: to find h</a:t>
            </a:r>
            <a:r>
              <a:rPr lang="en-NZ" baseline="-25000" dirty="0" smtClean="0"/>
              <a:t>i</a:t>
            </a:r>
            <a:endParaRPr lang="en-NZ" baseline="-2500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928662" y="1928802"/>
            <a:ext cx="7615262" cy="3900494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normAutofit/>
          </a:bodyPr>
          <a:lstStyle/>
          <a:p>
            <a:pPr algn="ctr"/>
            <a:r>
              <a:rPr lang="en-NZ" dirty="0"/>
              <a:t>m =  </a:t>
            </a:r>
            <a:r>
              <a:rPr lang="en-NZ" dirty="0" err="1"/>
              <a:t>d</a:t>
            </a:r>
            <a:r>
              <a:rPr lang="en-NZ" baseline="-25000" dirty="0" err="1"/>
              <a:t>i</a:t>
            </a:r>
            <a:r>
              <a:rPr lang="en-NZ" dirty="0"/>
              <a:t>/d</a:t>
            </a:r>
            <a:r>
              <a:rPr lang="en-NZ" baseline="-25000" dirty="0"/>
              <a:t>o</a:t>
            </a:r>
            <a:r>
              <a:rPr lang="en-NZ" dirty="0"/>
              <a:t> = 6cm/12cm </a:t>
            </a:r>
            <a:endParaRPr lang="en-NZ" dirty="0" smtClean="0"/>
          </a:p>
          <a:p>
            <a:pPr algn="ctr"/>
            <a:endParaRPr lang="en-NZ" dirty="0"/>
          </a:p>
          <a:p>
            <a:pPr algn="ctr"/>
            <a:r>
              <a:rPr lang="en-NZ" dirty="0"/>
              <a:t>    = 1/2 = h</a:t>
            </a:r>
            <a:r>
              <a:rPr lang="en-NZ" baseline="-25000" dirty="0"/>
              <a:t>i</a:t>
            </a:r>
            <a:r>
              <a:rPr lang="en-NZ" dirty="0"/>
              <a:t>/h</a:t>
            </a:r>
            <a:r>
              <a:rPr lang="en-NZ" baseline="-25000" dirty="0"/>
              <a:t>o</a:t>
            </a:r>
          </a:p>
          <a:p>
            <a:pPr algn="ctr"/>
            <a:endParaRPr lang="en-NZ" dirty="0"/>
          </a:p>
          <a:p>
            <a:pPr algn="ctr"/>
            <a:r>
              <a:rPr lang="en-NZ" dirty="0" smtClean="0"/>
              <a:t>h</a:t>
            </a:r>
            <a:r>
              <a:rPr lang="en-NZ" baseline="-25000" dirty="0" smtClean="0"/>
              <a:t>i    </a:t>
            </a:r>
            <a:r>
              <a:rPr lang="en-NZ" dirty="0" smtClean="0"/>
              <a:t>=   ½ </a:t>
            </a:r>
            <a:r>
              <a:rPr lang="en-NZ" dirty="0"/>
              <a:t>h</a:t>
            </a:r>
            <a:r>
              <a:rPr lang="en-NZ" baseline="-25000" dirty="0"/>
              <a:t>o </a:t>
            </a:r>
            <a:r>
              <a:rPr lang="en-NZ" dirty="0"/>
              <a:t>= ½ </a:t>
            </a:r>
            <a:r>
              <a:rPr lang="en-NZ" dirty="0" smtClean="0"/>
              <a:t> x 2 cm</a:t>
            </a:r>
            <a:endParaRPr lang="en-NZ" dirty="0"/>
          </a:p>
          <a:p>
            <a:pPr algn="ctr"/>
            <a:r>
              <a:rPr lang="en-NZ" sz="4000" b="1" dirty="0"/>
              <a:t>h</a:t>
            </a:r>
            <a:r>
              <a:rPr lang="en-NZ" sz="4000" b="1" baseline="-25000" dirty="0"/>
              <a:t>i</a:t>
            </a:r>
            <a:r>
              <a:rPr lang="en-NZ" sz="4000" b="1" dirty="0"/>
              <a:t> = 1 cm</a:t>
            </a:r>
            <a:endParaRPr lang="en-GB" sz="4000" b="1" dirty="0"/>
          </a:p>
          <a:p>
            <a:pPr algn="ctr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3D368C-58C1-4635-9410-4DFE02A65DA4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Application</a:t>
            </a:r>
            <a:endParaRPr lang="en-GB" smtClean="0"/>
          </a:p>
        </p:txBody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428736"/>
            <a:ext cx="7243786" cy="4881576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NZ" dirty="0" smtClean="0"/>
              <a:t>Question 2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A candle flame is located 50 cm in front of a concave spherical mirror of radius of curvature 78 cm. 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a) Find the position of the image.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b) What type of image is formed?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c) What is the magnification of the image?</a:t>
            </a:r>
          </a:p>
          <a:p>
            <a:pPr marL="990600" lvl="1" indent="-533400" eaLnBrk="1" hangingPunct="1">
              <a:lnSpc>
                <a:spcPct val="90000"/>
              </a:lnSpc>
              <a:buFontTx/>
              <a:buNone/>
            </a:pPr>
            <a:r>
              <a:rPr lang="en-NZ" sz="3200" dirty="0" smtClean="0"/>
              <a:t>d) Draw a ray diagram to prove you answer.</a:t>
            </a: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77</TotalTime>
  <Words>551</Words>
  <Application>Microsoft Office PowerPoint</Application>
  <PresentationFormat>On-screen Show (4:3)</PresentationFormat>
  <Paragraphs>83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Module</vt:lpstr>
      <vt:lpstr>Equation</vt:lpstr>
      <vt:lpstr>Microsoft Equation 3.0</vt:lpstr>
      <vt:lpstr>Bitmap Image</vt:lpstr>
      <vt:lpstr>Mirror Formula Calculations</vt:lpstr>
      <vt:lpstr>Descartes’ Formula</vt:lpstr>
      <vt:lpstr>Application of Descartes’ formula</vt:lpstr>
      <vt:lpstr>Answer: to calculate di</vt:lpstr>
      <vt:lpstr>Slide 5</vt:lpstr>
      <vt:lpstr>To calculate magnification</vt:lpstr>
      <vt:lpstr>Slide 7</vt:lpstr>
      <vt:lpstr>Answer: to find hi</vt:lpstr>
      <vt:lpstr>Application</vt:lpstr>
      <vt:lpstr> More Mirror Formulae</vt:lpstr>
      <vt:lpstr>Magnification can be calculated from the formula</vt:lpstr>
      <vt:lpstr>Application</vt:lpstr>
      <vt:lpstr>Slide 13</vt:lpstr>
      <vt:lpstr>Application 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Mirror Formula Calculations</dc:title>
  <dc:creator>Ministry of Education</dc:creator>
  <cp:lastModifiedBy>Ministry of Education</cp:lastModifiedBy>
  <cp:revision>8</cp:revision>
  <dcterms:created xsi:type="dcterms:W3CDTF">2010-02-23T07:58:12Z</dcterms:created>
  <dcterms:modified xsi:type="dcterms:W3CDTF">2010-02-23T09:20:47Z</dcterms:modified>
</cp:coreProperties>
</file>